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65" r:id="rId4"/>
    <p:sldId id="258" r:id="rId5"/>
    <p:sldId id="260" r:id="rId6"/>
    <p:sldId id="261" r:id="rId7"/>
    <p:sldId id="262" r:id="rId8"/>
    <p:sldId id="263" r:id="rId9"/>
    <p:sldId id="266" r:id="rId10"/>
    <p:sldId id="267" r:id="rId11"/>
  </p:sldIdLst>
  <p:sldSz cx="9144000" cy="5143500" type="screen16x9"/>
  <p:notesSz cx="6858000" cy="9144000"/>
  <p:defaultTextStyle>
    <a:lvl1pPr marL="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  <a:extLst/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130" autoAdjust="0"/>
    <p:restoredTop sz="87621" autoAdjust="0"/>
  </p:normalViewPr>
  <p:slideViewPr>
    <p:cSldViewPr>
      <p:cViewPr varScale="1">
        <p:scale>
          <a:sx n="103" d="100"/>
          <a:sy n="103" d="100"/>
        </p:scale>
        <p:origin x="-734" y="-7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  <a:extLst/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  <a:extLst/>
          </a:lstStyle>
          <a:p>
            <a:fld id="{A8ADFD5B-A66C-449C-B6E8-FB716D07777D}" type="datetimeFigureOut">
              <a:rPr lang="en-US" smtClean="0"/>
              <a:pPr/>
              <a:t>4/3/2012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>
            <a:extLst/>
          </a:lstStyle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>
            <a:extLst/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  <a:extLst/>
          </a:lstStyle>
          <a:p>
            <a:fld id="{CA5D3BF3-D352-46FC-8343-31F56E6730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0760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  <a:extLst/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CA5D3BF3-D352-46FC-8343-31F56E6730EA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CA5D3BF3-D352-46FC-8343-31F56E6730EA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CA5D3BF3-D352-46FC-8343-31F56E6730EA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CA5D3BF3-D352-46FC-8343-31F56E6730EA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CA5D3BF3-D352-46FC-8343-31F56E6730EA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CA5D3BF3-D352-46FC-8343-31F56E6730EA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CA5D3BF3-D352-46FC-8343-31F56E6730EA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478274"/>
            <a:ext cx="9144000" cy="665226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-9144" y="4539996"/>
            <a:ext cx="2249424" cy="534924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4533138"/>
            <a:ext cx="6784848" cy="534924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4537528"/>
            <a:ext cx="6515100" cy="514350"/>
          </a:xfrm>
        </p:spPr>
        <p:txBody>
          <a:bodyPr anchor="ctr"/>
          <a:lstStyle>
            <a:lvl1pPr marL="0" indent="0" algn="l">
              <a:buNone/>
              <a:defRPr sz="28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4551524"/>
            <a:ext cx="2057400" cy="51435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  <a:extLst/>
          </a:lstStyle>
          <a:p>
            <a:pPr algn="ctr"/>
            <a:fld id="{047E157E-8DCB-4F70-A0AF-5EB586A91DD4}" type="datetime1">
              <a:rPr lang="en-US" smtClean="0">
                <a:solidFill>
                  <a:srgbClr val="FFFFFF"/>
                </a:solidFill>
              </a:rPr>
              <a:pPr algn="ctr"/>
              <a:t>4/3/2012</a:t>
            </a:fld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177404"/>
            <a:ext cx="5867400" cy="273844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  <a:extLst/>
          </a:lstStyle>
          <a:p>
            <a:pPr algn="r"/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171450"/>
            <a:ext cx="838200" cy="2857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F82E0A0-C266-4798-8C8F-B9F91E9DA37E}" type="slidenum">
              <a:rPr lang="en-US" smtClean="0">
                <a:solidFill>
                  <a:schemeClr val="tx2"/>
                </a:solidFill>
              </a:rPr>
              <a:pPr/>
              <a:t>‹#›</a:t>
            </a:fld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2" name="Rectangle 11"/>
          <p:cNvSpPr>
            <a:spLocks noGrp="1"/>
          </p:cNvSpPr>
          <p:nvPr>
            <p:ph type="title"/>
          </p:nvPr>
        </p:nvSpPr>
        <p:spPr>
          <a:xfrm>
            <a:off x="2362200" y="2343150"/>
            <a:ext cx="6477000" cy="2038350"/>
          </a:xfrm>
        </p:spPr>
        <p:txBody>
          <a:bodyPr rtlCol="0" anchor="b"/>
          <a:lstStyle>
            <a:lvl1pPr>
              <a:defRPr cap="all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606EA6-EFEA-4C30-9264-4F9291A5780D}" type="datetime1">
              <a:rPr lang="en-US" smtClean="0"/>
              <a:pPr/>
              <a:t>4/3/2012</a:t>
            </a:fld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ctr"/>
            <a:fld id="{8F82E0A0-C266-4798-8C8F-B9F91E9DA37E}" type="slidenum">
              <a:rPr lang="en-US" sz="1400" b="1" smtClean="0">
                <a:solidFill>
                  <a:srgbClr val="FFFFFF"/>
                </a:solidFill>
              </a:rPr>
              <a:pPr algn="ctr"/>
              <a:t>‹#›</a:t>
            </a:fld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sz="quarter" idx="13"/>
          </p:nvPr>
        </p:nvSpPr>
        <p:spPr>
          <a:xfrm>
            <a:off x="609600" y="1352550"/>
            <a:ext cx="8153400" cy="3276600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7123113" cy="1254919"/>
          </a:xfrm>
        </p:spPr>
        <p:txBody>
          <a:bodyPr anchor="t"/>
          <a:lstStyle>
            <a:lvl1pPr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1143000"/>
            <a:ext cx="9144000" cy="85725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00150"/>
            <a:ext cx="1295400" cy="7429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200150"/>
            <a:ext cx="7772400" cy="74295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371600" y="1200150"/>
            <a:ext cx="7620000" cy="74295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  <a:extLst/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CF9F07-3BC7-4570-B054-79111B0A380C}" type="datetime1">
              <a:rPr lang="en-US" smtClean="0"/>
              <a:pPr/>
              <a:t>4/3/2012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314450"/>
            <a:ext cx="1295400" cy="526257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  <a:extLst/>
          </a:lstStyle>
          <a:p>
            <a:pPr algn="ctr"/>
            <a:fld id="{8F82E0A0-C266-4798-8C8F-B9F91E9DA37E}" type="slidenum">
              <a:rPr lang="en-US" sz="2400" b="1" smtClean="0">
                <a:solidFill>
                  <a:srgbClr val="FFFFFF"/>
                </a:solidFill>
              </a:rPr>
              <a:pPr algn="ctr"/>
              <a:t>‹#›</a:t>
            </a:fld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09600" y="1352551"/>
            <a:ext cx="3886200" cy="3268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844901" y="1352549"/>
            <a:ext cx="3886200" cy="3268625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>
            <a:extLst/>
          </a:lstStyle>
          <a:p>
            <a:fld id="{E4606EA6-EFEA-4C30-9264-4F9291A5780D}" type="datetime1">
              <a:rPr lang="en-US" smtClean="0"/>
              <a:pPr/>
              <a:t>4/3/2012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>
            <a:extLst/>
          </a:lstStyle>
          <a:p>
            <a:pPr algn="ctr"/>
            <a:fld id="{8F82E0A0-C266-4798-8C8F-B9F91E9DA37E}" type="slidenum">
              <a:rPr lang="en-US" sz="1400" b="1" smtClean="0">
                <a:solidFill>
                  <a:srgbClr val="FFFFFF"/>
                </a:solidFill>
              </a:rPr>
              <a:pPr algn="ctr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18110"/>
            <a:ext cx="8153400" cy="100584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919818"/>
            <a:ext cx="3886200" cy="2628900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919818"/>
            <a:ext cx="3886200" cy="2628900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>
            <a:extLst/>
          </a:lstStyle>
          <a:p>
            <a:fld id="{E4606EA6-EFEA-4C30-9264-4F9291A5780D}" type="datetime1">
              <a:rPr lang="en-US" smtClean="0"/>
              <a:pPr/>
              <a:t>4/3/2012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>
            <a:extLst/>
          </a:lstStyle>
          <a:p>
            <a:pPr algn="ctr"/>
            <a:fld id="{8F82E0A0-C266-4798-8C8F-B9F91E9DA37E}" type="slidenum">
              <a:rPr lang="en-US" sz="1400" b="1" smtClean="0">
                <a:solidFill>
                  <a:srgbClr val="FFFFFF"/>
                </a:solidFill>
              </a:rPr>
              <a:pPr algn="ctr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>
            <a:extLst/>
          </a:lstStyle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8"/>
          </p:nvPr>
        </p:nvSpPr>
        <p:spPr>
          <a:xfrm>
            <a:off x="609600" y="1362287"/>
            <a:ext cx="3886200" cy="530352"/>
          </a:xfrm>
          <a:solidFill>
            <a:schemeClr val="accent2"/>
          </a:solidFill>
        </p:spPr>
        <p:txBody>
          <a:bodyPr rtlCol="0" anchor="ctr"/>
          <a:lstStyle>
            <a:lvl1pPr>
              <a:buFontTx/>
              <a:buNone/>
              <a:defRPr sz="2000" b="1">
                <a:solidFill>
                  <a:srgbClr val="FFFFFF"/>
                </a:solidFill>
              </a:defRPr>
            </a:lvl1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9"/>
          </p:nvPr>
        </p:nvSpPr>
        <p:spPr>
          <a:xfrm>
            <a:off x="4800600" y="1362287"/>
            <a:ext cx="3886200" cy="530352"/>
          </a:xfrm>
          <a:solidFill>
            <a:schemeClr val="accent4"/>
          </a:solidFill>
        </p:spPr>
        <p:txBody>
          <a:bodyPr rtlCol="0" anchor="ctr"/>
          <a:lstStyle>
            <a:lvl1pPr>
              <a:buFontTx/>
              <a:buNone/>
              <a:defRPr sz="2000" b="1">
                <a:solidFill>
                  <a:srgbClr val="FFFFFF"/>
                </a:solidFill>
              </a:defRPr>
            </a:lvl1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FADB5D-B7A0-47E3-AD2D-B1A6F8614213}" type="datetime1">
              <a:rPr lang="en-US" smtClean="0"/>
              <a:pPr/>
              <a:t>4/3/2012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3F7CB7D-F184-43C7-B6FD-03D728E1BBFF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968126-03FC-49C0-B9B8-2B561CCC3D90}" type="datetime1">
              <a:rPr lang="en-US" smtClean="0"/>
              <a:pPr/>
              <a:t>4/3/2012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4686300"/>
            <a:ext cx="533400" cy="2857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3F7CB7D-F184-43C7-B6FD-03D728E1BBFF}" type="slidenum">
              <a:rPr lang="en-US" smtClean="0">
                <a:solidFill>
                  <a:schemeClr val="tx2"/>
                </a:solidFill>
              </a:rPr>
              <a:pPr/>
              <a:t>‹#›</a:t>
            </a:fld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8110"/>
            <a:ext cx="8153400" cy="1005840"/>
          </a:xfrm>
        </p:spPr>
        <p:txBody>
          <a:bodyPr anchor="b"/>
          <a:lstStyle>
            <a:lvl1pPr algn="l">
              <a:buNone/>
              <a:defRPr sz="4200" b="0"/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9A8198-4617-485E-9585-4840B69DBBA6}" type="datetime1">
              <a:rPr lang="en-US" smtClean="0"/>
              <a:pPr/>
              <a:t>4/3/2012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3F7CB7D-F184-43C7-B6FD-03D728E1BBFF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428750"/>
            <a:ext cx="1600200" cy="31242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2362200" y="1428750"/>
            <a:ext cx="6400800" cy="3200400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57668" y="0"/>
            <a:ext cx="7586332" cy="3419856"/>
          </a:xfrm>
          <a:solidFill>
            <a:schemeClr val="tx2">
              <a:shade val="50000"/>
            </a:schemeClr>
          </a:solidFill>
          <a:ln>
            <a:noFill/>
          </a:ln>
        </p:spPr>
        <p:txBody>
          <a:bodyPr/>
          <a:lstStyle>
            <a:lvl1pPr>
              <a:buNone/>
              <a:defRPr sz="3200"/>
            </a:lvl1pPr>
            <a:extLst/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4114800"/>
            <a:ext cx="7315200" cy="51435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>
          <a:xfrm>
            <a:off x="-9144" y="3429000"/>
            <a:ext cx="9144000" cy="665226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-9144" y="3497580"/>
            <a:ext cx="1463040" cy="534924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3490722"/>
            <a:ext cx="7589520" cy="534924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3543300"/>
            <a:ext cx="7315200" cy="4572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447800" y="0"/>
            <a:ext cx="100584" cy="515035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4686300"/>
            <a:ext cx="2667000" cy="273844"/>
          </a:xfrm>
        </p:spPr>
        <p:txBody>
          <a:bodyPr rtlCol="0"/>
          <a:lstStyle>
            <a:extLst/>
          </a:lstStyle>
          <a:p>
            <a:fld id="{E4606EA6-EFEA-4C30-9264-4F9291A5780D}" type="datetime1">
              <a:rPr lang="en-US" smtClean="0"/>
              <a:pPr/>
              <a:t>4/3/2012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3500437"/>
            <a:ext cx="1447800" cy="497684"/>
          </a:xfrm>
        </p:spPr>
        <p:txBody>
          <a:bodyPr rtlCol="0"/>
          <a:lstStyle>
            <a:lvl1pPr>
              <a:defRPr sz="2800"/>
            </a:lvl1pPr>
            <a:extLst/>
          </a:lstStyle>
          <a:p>
            <a:pPr algn="ctr"/>
            <a:fld id="{8F82E0A0-C266-4798-8C8F-B9F91E9DA37E}" type="slidenum">
              <a:rPr lang="en-US" sz="2800" b="1" smtClean="0">
                <a:solidFill>
                  <a:srgbClr val="FFFFFF"/>
                </a:solidFill>
              </a:rPr>
              <a:pPr algn="ctr"/>
              <a:t>‹#›</a:t>
            </a:fld>
            <a:endParaRPr lang="en-US" sz="2800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4686155"/>
            <a:ext cx="4572000" cy="273844"/>
          </a:xfrm>
        </p:spPr>
        <p:txBody>
          <a:bodyPr rtlCol="0"/>
          <a:lstStyle>
            <a:extLst/>
          </a:lstStyle>
          <a:p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352550"/>
            <a:ext cx="8153400" cy="324231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4686300"/>
            <a:ext cx="2667000" cy="273844"/>
          </a:xfrm>
          <a:prstGeom prst="rect">
            <a:avLst/>
          </a:prstGeom>
        </p:spPr>
        <p:txBody>
          <a:bodyPr vert="horz" anchor="ctr" anchorCtr="0"/>
          <a:lstStyle>
            <a:lvl1pPr algn="l">
              <a:defRPr sz="1400">
                <a:solidFill>
                  <a:schemeClr val="tx2"/>
                </a:solidFill>
              </a:defRPr>
            </a:lvl1pPr>
            <a:extLst/>
          </a:lstStyle>
          <a:p>
            <a:fld id="{E4606EA6-EFEA-4C30-9264-4F9291A5780D}" type="datetime1">
              <a:rPr lang="en-US" smtClean="0"/>
              <a:pPr/>
              <a:t>4/3/2012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1" y="4686155"/>
            <a:ext cx="5421083" cy="273844"/>
          </a:xfrm>
          <a:prstGeom prst="rect">
            <a:avLst/>
          </a:prstGeom>
        </p:spPr>
        <p:txBody>
          <a:bodyPr vert="horz" anchor="ctr"/>
          <a:lstStyle>
            <a:lvl1pPr algn="r">
              <a:defRPr sz="1400">
                <a:solidFill>
                  <a:schemeClr val="tx2"/>
                </a:solidFill>
              </a:defRPr>
            </a:lvl1pPr>
            <a:extLst/>
          </a:lstStyle>
          <a:p>
            <a:pPr algn="r"/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1095170"/>
            <a:ext cx="9144000" cy="24003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129460"/>
            <a:ext cx="533400" cy="1714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129460"/>
            <a:ext cx="8553450" cy="17145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123507"/>
            <a:ext cx="533400" cy="183357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>
              <a:defRPr sz="1400" b="1">
                <a:solidFill>
                  <a:srgbClr val="FFFFFF"/>
                </a:solidFill>
              </a:defRPr>
            </a:lvl1pPr>
            <a:extLst/>
          </a:lstStyle>
          <a:p>
            <a:pPr algn="ctr"/>
            <a:fld id="{8F82E0A0-C266-4798-8C8F-B9F91E9DA37E}" type="slidenum">
              <a:rPr lang="en-US" sz="1400" b="1" smtClean="0">
                <a:solidFill>
                  <a:srgbClr val="FFFFFF"/>
                </a:solidFill>
              </a:rPr>
              <a:pPr algn="ctr"/>
              <a:t>‹#›</a:t>
            </a:fld>
            <a:endParaRPr lang="en-US" sz="1400" b="1" dirty="0">
              <a:solidFill>
                <a:srgbClr val="FFFFFF"/>
              </a:solidFill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118110"/>
            <a:ext cx="8153400" cy="100584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8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l" rtl="0" eaLnBrk="1" latinLnBrk="0" hangingPunct="1">
        <a:spcBef>
          <a:spcPct val="0"/>
        </a:spcBef>
        <a:buNone/>
        <a:defRPr sz="4200" kern="1200">
          <a:solidFill>
            <a:schemeClr val="tx2"/>
          </a:solidFill>
          <a:latin typeface="+mj-lt"/>
          <a:ea typeface="+mj-ea"/>
          <a:cs typeface="+mj-cs"/>
        </a:defRPr>
      </a:lvl1pPr>
      <a:extLst/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None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hrall.org/proteus.html" TargetMode="External"/><Relationship Id="rId2" Type="http://schemas.openxmlformats.org/officeDocument/2006/relationships/hyperlink" Target="http://www.thrall.org/" TargetMode="Externa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ebopedia.com/TERM/A/algorithm.html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hrall.org/proteus.html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etscape.com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://www.mozilla.org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static.panoramio.com/photos/original/64858358.jpg" TargetMode="Externa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pPr algn="ctr"/>
            <a:r>
              <a:rPr lang="en-US" dirty="0" smtClean="0">
                <a:latin typeface="Bookman Old Style" pitchFamily="18" charset="0"/>
              </a:rPr>
              <a:t>What is a Search Engine</a:t>
            </a:r>
            <a:endParaRPr lang="en-US" dirty="0">
              <a:latin typeface="Bookman Old Style" pitchFamily="18" charset="0"/>
            </a:endParaRPr>
          </a:p>
        </p:txBody>
      </p:sp>
      <p:sp>
        <p:nvSpPr>
          <p:cNvPr id="5" name="Rectangle 4"/>
          <p:cNvSpPr>
            <a:spLocks noGrp="1"/>
          </p:cNvSpPr>
          <p:nvPr>
            <p:ph type="subTitle" idx="1"/>
          </p:nvPr>
        </p:nvSpPr>
        <p:spPr>
          <a:xfrm>
            <a:off x="609600" y="514350"/>
            <a:ext cx="6515100" cy="514350"/>
          </a:xfrm>
        </p:spPr>
        <p:txBody>
          <a:bodyPr>
            <a:normAutofit lnSpcReduction="10000"/>
          </a:bodyPr>
          <a:lstStyle>
            <a:extLst/>
          </a:lstStyle>
          <a:p>
            <a:r>
              <a:rPr lang="en-US" dirty="0"/>
              <a:t> 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5" descr="http://www.tnellen.com/pics/disinfo.gif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85750"/>
            <a:ext cx="2857500" cy="2590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1400" dirty="0">
                <a:solidFill>
                  <a:schemeClr val="tx1"/>
                </a:solidFill>
              </a:rPr>
              <a:t>One of the better platforms available for Internet searching is Proteus Search located at the </a:t>
            </a:r>
            <a:r>
              <a:rPr lang="en-US" sz="1400" u="sng" dirty="0">
                <a:solidFill>
                  <a:schemeClr val="tx1"/>
                </a:solidFill>
                <a:hlinkClick r:id="rId2"/>
              </a:rPr>
              <a:t>Middletown Thrall Library</a:t>
            </a:r>
            <a:r>
              <a:rPr lang="en-US" sz="1400" dirty="0">
                <a:solidFill>
                  <a:schemeClr val="tx1"/>
                </a:solidFill>
              </a:rPr>
              <a:t> - </a:t>
            </a:r>
            <a:r>
              <a:rPr lang="en-US" sz="1400" u="sng" dirty="0">
                <a:solidFill>
                  <a:schemeClr val="tx1"/>
                </a:solidFill>
                <a:hlinkClick r:id="rId3"/>
              </a:rPr>
              <a:t>http://www.thrall.org/proteus.html</a:t>
            </a:r>
            <a:r>
              <a:rPr lang="en-US" sz="1400" dirty="0">
                <a:solidFill>
                  <a:schemeClr val="tx1"/>
                </a:solidFill>
              </a:rPr>
              <a:t> .  </a:t>
            </a:r>
          </a:p>
          <a:p>
            <a:pPr>
              <a:buFont typeface="Wingdings" pitchFamily="2" charset="2"/>
              <a:buChar char="Ø"/>
            </a:pPr>
            <a:r>
              <a:rPr lang="en-US" sz="1400" dirty="0">
                <a:solidFill>
                  <a:schemeClr val="tx1"/>
                </a:solidFill>
              </a:rPr>
              <a:t>Search engines such as Proteus provide interfaces that allow external applications to issue Web search queries.  </a:t>
            </a:r>
          </a:p>
          <a:p>
            <a:pPr>
              <a:buFont typeface="Wingdings" pitchFamily="2" charset="2"/>
              <a:buChar char="Ø"/>
            </a:pPr>
            <a:r>
              <a:rPr lang="en-US" sz="1400" dirty="0">
                <a:solidFill>
                  <a:schemeClr val="tx1"/>
                </a:solidFill>
              </a:rPr>
              <a:t>This Power Point presents a summarized guided meta-search engine, called “Proteus”. It guides and allows the user to view the search results with different perspectives. </a:t>
            </a:r>
          </a:p>
          <a:p>
            <a:pPr>
              <a:buFont typeface="Wingdings" pitchFamily="2" charset="2"/>
              <a:buChar char="Ø"/>
            </a:pPr>
            <a:r>
              <a:rPr lang="en-US" sz="1400" dirty="0">
                <a:solidFill>
                  <a:schemeClr val="tx1"/>
                </a:solidFill>
              </a:rPr>
              <a:t>This is achieved through simple manipulation and automation of the existing  functions. </a:t>
            </a:r>
          </a:p>
          <a:p>
            <a:pPr>
              <a:buFont typeface="Wingdings" pitchFamily="2" charset="2"/>
              <a:buChar char="Ø"/>
            </a:pPr>
            <a:r>
              <a:rPr lang="en-US" sz="1400" dirty="0">
                <a:solidFill>
                  <a:schemeClr val="tx1"/>
                </a:solidFill>
              </a:rPr>
              <a:t>The Thrall Library meta-search engine supports search based on “combinatorial keywords” and “search by hosts”. </a:t>
            </a:r>
          </a:p>
          <a:p>
            <a:pPr>
              <a:buFont typeface="Wingdings" pitchFamily="2" charset="2"/>
              <a:buChar char="Ø"/>
            </a:pPr>
            <a:r>
              <a:rPr lang="en-US" sz="1400" dirty="0">
                <a:solidFill>
                  <a:schemeClr val="tx1"/>
                </a:solidFill>
              </a:rPr>
              <a:t>The capability of Proteus cluster architecture through its programmable Web services creates advanced search features at a third party user application level.</a:t>
            </a:r>
          </a:p>
          <a:p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Conclusion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62446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dirty="0" smtClean="0"/>
              <a:t>Widescreen Presentation</a:t>
            </a:r>
            <a:endParaRPr lang="en-US" dirty="0"/>
          </a:p>
        </p:txBody>
      </p:sp>
      <p:pic>
        <p:nvPicPr>
          <p:cNvPr id="10" name="Content Placeholder 9" descr="http://www.theoi.com/image/img_nereus.jpg"/>
          <p:cNvPicPr>
            <a:picLocks noGrp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504950"/>
            <a:ext cx="3223260" cy="198120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Text Placeholder 4"/>
          <p:cNvSpPr>
            <a:spLocks noGrp="1"/>
          </p:cNvSpPr>
          <p:nvPr>
            <p:ph sz="quarter" idx="14"/>
          </p:nvPr>
        </p:nvSpPr>
        <p:spPr>
          <a:xfrm>
            <a:off x="4845050" y="1352550"/>
            <a:ext cx="3886200" cy="28956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2400" dirty="0" smtClean="0">
                <a:solidFill>
                  <a:srgbClr val="4709E1"/>
                </a:solidFill>
                <a:latin typeface="Lucida Calligraphy" pitchFamily="66" charset="0"/>
              </a:rPr>
              <a:t>Proteus, Keeper of Knowledge.  </a:t>
            </a:r>
          </a:p>
          <a:p>
            <a:pPr marL="0" indent="0" algn="ctr">
              <a:buNone/>
            </a:pPr>
            <a:endParaRPr lang="en-US" sz="2400" dirty="0">
              <a:solidFill>
                <a:srgbClr val="4709E1"/>
              </a:solidFill>
              <a:latin typeface="Lucida Calligraphy" pitchFamily="66" charset="0"/>
            </a:endParaRPr>
          </a:p>
          <a:p>
            <a:pPr marL="0" indent="0" algn="ctr">
              <a:buNone/>
            </a:pPr>
            <a:r>
              <a:rPr lang="en-US" sz="2400" dirty="0" smtClean="0">
                <a:solidFill>
                  <a:srgbClr val="4709E1"/>
                </a:solidFill>
                <a:latin typeface="Lucida Calligraphy" pitchFamily="66" charset="0"/>
              </a:rPr>
              <a:t>Proteus is synonymous with </a:t>
            </a:r>
            <a:r>
              <a:rPr lang="en-US" sz="2400" dirty="0">
                <a:solidFill>
                  <a:srgbClr val="4709E1"/>
                </a:solidFill>
                <a:latin typeface="Lucida Calligraphy" pitchFamily="66" charset="0"/>
              </a:rPr>
              <a:t>change and </a:t>
            </a:r>
            <a:r>
              <a:rPr lang="en-US" sz="2400" dirty="0" smtClean="0">
                <a:solidFill>
                  <a:srgbClr val="4709E1"/>
                </a:solidFill>
                <a:latin typeface="Lucida Calligraphy" pitchFamily="66" charset="0"/>
              </a:rPr>
              <a:t>success</a:t>
            </a:r>
            <a:r>
              <a:rPr lang="en-US" sz="2400" dirty="0">
                <a:solidFill>
                  <a:srgbClr val="4709E1"/>
                </a:solidFill>
                <a:latin typeface="Lucida Calligraphy" pitchFamily="66" charset="0"/>
              </a:rPr>
              <a:t>.</a:t>
            </a:r>
          </a:p>
          <a:p>
            <a:pPr marL="0" indent="0" algn="ctr">
              <a:buNone/>
            </a:pPr>
            <a:r>
              <a:rPr lang="en-US" sz="2400" dirty="0">
                <a:latin typeface="Lucida Calligraphy" pitchFamily="66" charset="0"/>
              </a:rPr>
              <a:t/>
            </a:r>
            <a:br>
              <a:rPr lang="en-US" sz="2400" dirty="0">
                <a:latin typeface="Lucida Calligraphy" pitchFamily="66" charset="0"/>
              </a:rPr>
            </a:br>
            <a:r>
              <a:rPr lang="en-US" sz="2400" dirty="0"/>
              <a:t/>
            </a:r>
            <a:br>
              <a:rPr lang="en-US" sz="2400" dirty="0"/>
            </a:b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>
                <a:solidFill>
                  <a:schemeClr val="accent2">
                    <a:lumMod val="60000"/>
                    <a:lumOff val="40000"/>
                  </a:schemeClr>
                </a:solidFill>
                <a:latin typeface="Bookman Old Style" pitchFamily="18" charset="0"/>
              </a:rPr>
              <a:t>What is Proteus</a:t>
            </a:r>
            <a:endParaRPr lang="en-US" b="1" i="1" dirty="0">
              <a:latin typeface="Bookman Old Styl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0" y="1352550"/>
            <a:ext cx="7848600" cy="3276600"/>
          </a:xfrm>
        </p:spPr>
        <p:txBody>
          <a:bodyPr numCol="2">
            <a:normAutofit fontScale="70000" lnSpcReduction="20000"/>
          </a:bodyPr>
          <a:lstStyle/>
          <a:p>
            <a:r>
              <a:rPr lang="en-US" sz="3200" dirty="0"/>
              <a:t>Proteus is one among the free open source script targeting the open source community.</a:t>
            </a:r>
          </a:p>
          <a:p>
            <a:r>
              <a:rPr lang="en-US" sz="3200" dirty="0"/>
              <a:t>It is a meta search engine script which is a free, versatile, robust and highly customizable open source script.</a:t>
            </a:r>
          </a:p>
          <a:p>
            <a:r>
              <a:rPr lang="en-US" sz="3200" dirty="0"/>
              <a:t>It has inbuilt modules including web, images, news, videos, etc.</a:t>
            </a:r>
          </a:p>
          <a:p>
            <a:r>
              <a:rPr lang="en-US" sz="3200" dirty="0"/>
              <a:t>bookmarking, site directory, star rating review, word filter, file format support, etc</a:t>
            </a:r>
            <a:r>
              <a:rPr lang="en-US" dirty="0"/>
              <a:t>.</a:t>
            </a:r>
          </a:p>
          <a:p>
            <a:r>
              <a:rPr lang="en-US" sz="3200" dirty="0"/>
              <a:t>This Meta search engine script pulls its data from search industry giants such as Google, Yahoo and Entire web via API. 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37955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>
            <a:extLst/>
          </a:lstStyle>
          <a:p>
            <a:r>
              <a:rPr lang="en-US" i="1" dirty="0">
                <a:solidFill>
                  <a:schemeClr val="accent3">
                    <a:lumMod val="60000"/>
                    <a:lumOff val="40000"/>
                  </a:schemeClr>
                </a:solidFill>
                <a:latin typeface="Bookman Old Style" pitchFamily="18" charset="0"/>
              </a:rPr>
              <a:t>What is a Meta Search </a:t>
            </a:r>
            <a:r>
              <a:rPr lang="en-US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Bookman Old Style" pitchFamily="18" charset="0"/>
              </a:rPr>
              <a:t>Engine? </a:t>
            </a:r>
            <a:endParaRPr lang="en-US" i="1" dirty="0">
              <a:solidFill>
                <a:schemeClr val="accent3">
                  <a:lumMod val="60000"/>
                  <a:lumOff val="4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3" name="Rectangle 2"/>
          <p:cNvSpPr>
            <a:spLocks noGrp="1"/>
          </p:cNvSpPr>
          <p:nvPr>
            <p:ph sz="quarter" idx="13"/>
          </p:nvPr>
        </p:nvSpPr>
        <p:spPr>
          <a:xfrm>
            <a:off x="609600" y="1200150"/>
            <a:ext cx="3886200" cy="3200400"/>
          </a:xfrm>
        </p:spPr>
        <p:txBody>
          <a:bodyPr anchor="ctr">
            <a:normAutofit fontScale="62500" lnSpcReduction="20000"/>
          </a:bodyPr>
          <a:lstStyle>
            <a:extLst/>
          </a:lstStyle>
          <a:p>
            <a:pPr marL="274320" lvl="1" algn="just"/>
            <a:r>
              <a:rPr lang="en-US" sz="28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Book Antiqua" pitchFamily="18" charset="0"/>
              </a:rPr>
              <a:t>The search engine visits billions of websites and creates a database or repository of sorts of the various sites. This is known as the index. </a:t>
            </a:r>
            <a:endParaRPr lang="en-US" sz="2800" b="1" dirty="0" smtClean="0">
              <a:solidFill>
                <a:schemeClr val="accent2">
                  <a:lumMod val="60000"/>
                  <a:lumOff val="40000"/>
                </a:schemeClr>
              </a:solidFill>
              <a:latin typeface="Book Antiqua" pitchFamily="18" charset="0"/>
            </a:endParaRPr>
          </a:p>
          <a:p>
            <a:pPr marL="274320" lvl="1" algn="just"/>
            <a:r>
              <a:rPr lang="en-US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Book Antiqua" pitchFamily="18" charset="0"/>
              </a:rPr>
              <a:t>Then </a:t>
            </a:r>
            <a:r>
              <a:rPr lang="en-US" sz="28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Book Antiqua" pitchFamily="18" charset="0"/>
              </a:rPr>
              <a:t>whenever a user enters the search query, something magical happens (algorithms if you are a computer geek) and the pages that are deemed relevant to what you asked for are </a:t>
            </a:r>
            <a:r>
              <a:rPr lang="en-US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Book Antiqua" pitchFamily="18" charset="0"/>
              </a:rPr>
              <a:t>returned</a:t>
            </a:r>
            <a:endParaRPr lang="en-US" dirty="0" smtClean="0"/>
          </a:p>
        </p:txBody>
      </p:sp>
      <p:pic>
        <p:nvPicPr>
          <p:cNvPr id="5" name="j0314068.jpg"/>
          <p:cNvPicPr>
            <a:picLocks noGrp="1" noChangeAspect="1"/>
          </p:cNvPicPr>
          <p:nvPr>
            <p:ph sz="quarter" idx="14"/>
          </p:nvPr>
        </p:nvPicPr>
        <p:blipFill>
          <a:blip r:embed="rId3"/>
          <a:stretch>
            <a:fillRect/>
          </a:stretch>
        </p:blipFill>
        <p:spPr>
          <a:xfrm>
            <a:off x="4844901" y="1436724"/>
            <a:ext cx="3886200" cy="32686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609600" y="209550"/>
            <a:ext cx="8077200" cy="914400"/>
          </a:xfrm>
        </p:spPr>
        <p:txBody>
          <a:bodyPr anchor="b">
            <a:noAutofit/>
          </a:bodyPr>
          <a:lstStyle>
            <a:extLst/>
          </a:lstStyle>
          <a:p>
            <a:r>
              <a:rPr lang="en-US" sz="2800" dirty="0">
                <a:solidFill>
                  <a:schemeClr val="accent3">
                    <a:lumMod val="60000"/>
                    <a:lumOff val="40000"/>
                  </a:schemeClr>
                </a:solidFill>
                <a:latin typeface="Book Antiqua" pitchFamily="18" charset="0"/>
              </a:rPr>
              <a:t>Why will the same search on different search engines produce different results?</a:t>
            </a:r>
            <a:endParaRPr lang="en-US" sz="28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609600" y="1504950"/>
            <a:ext cx="1600200" cy="3067050"/>
          </a:xfrm>
        </p:spPr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70000" lnSpcReduction="20000"/>
          </a:bodyPr>
          <a:lstStyle/>
          <a:p>
            <a:pPr algn="just"/>
            <a:r>
              <a:rPr lang="en-US" sz="3200" dirty="0">
                <a:latin typeface="Book Antiqua" pitchFamily="18" charset="0"/>
              </a:rPr>
              <a:t>Because not all indices are going to be exactly the same. It depends on what the spiders find or what the humans submitted. </a:t>
            </a:r>
            <a:endParaRPr lang="en-US" sz="3200" dirty="0" smtClean="0">
              <a:latin typeface="Book Antiqua" pitchFamily="18" charset="0"/>
            </a:endParaRPr>
          </a:p>
          <a:p>
            <a:pPr algn="just"/>
            <a:r>
              <a:rPr lang="en-US" sz="3200" dirty="0" smtClean="0">
                <a:latin typeface="Book Antiqua" pitchFamily="18" charset="0"/>
              </a:rPr>
              <a:t>But </a:t>
            </a:r>
            <a:r>
              <a:rPr lang="en-US" sz="3200" dirty="0">
                <a:latin typeface="Book Antiqua" pitchFamily="18" charset="0"/>
              </a:rPr>
              <a:t>more important, not every search engine uses the same </a:t>
            </a:r>
            <a:r>
              <a:rPr lang="en-US" sz="3200" dirty="0">
                <a:latin typeface="Book Antiqua" pitchFamily="18" charset="0"/>
                <a:hlinkClick r:id="rId3"/>
              </a:rPr>
              <a:t>algorithm</a:t>
            </a:r>
            <a:r>
              <a:rPr lang="en-US" sz="3200" dirty="0">
                <a:latin typeface="Book Antiqua" pitchFamily="18" charset="0"/>
              </a:rPr>
              <a:t> to search through the indices. The algorithm is what the search engines use to determine the relevance of the information in the index to what the user is searching for</a:t>
            </a:r>
            <a:r>
              <a:rPr lang="en-US" dirty="0"/>
              <a:t>. </a:t>
            </a:r>
            <a:endParaRPr lang="en-US" dirty="0"/>
          </a:p>
        </p:txBody>
      </p:sp>
      <p:pic>
        <p:nvPicPr>
          <p:cNvPr id="7" name="Picture 6" descr="Search Engines - Header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581150"/>
            <a:ext cx="1447800" cy="2895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title"/>
          </p:nvPr>
        </p:nvSpPr>
        <p:spPr>
          <a:xfrm>
            <a:off x="1600200" y="3638550"/>
            <a:ext cx="7315200" cy="304800"/>
          </a:xfrm>
        </p:spPr>
        <p:txBody>
          <a:bodyPr>
            <a:normAutofit fontScale="90000"/>
          </a:bodyPr>
          <a:lstStyle>
            <a:extLst/>
          </a:lstStyle>
          <a:p>
            <a:r>
              <a:rPr lang="en-US" dirty="0"/>
              <a:t>Example Of Meta Search Engines</a:t>
            </a:r>
            <a:br>
              <a:rPr lang="en-US" dirty="0"/>
            </a:br>
            <a:endParaRPr lang="en-US" dirty="0"/>
          </a:p>
        </p:txBody>
      </p:sp>
      <p:sp>
        <p:nvSpPr>
          <p:cNvPr id="2" name="Picture Placeholder 1"/>
          <p:cNvSpPr>
            <a:spLocks noGrp="1"/>
          </p:cNvSpPr>
          <p:nvPr>
            <p:ph type="pic" idx="1"/>
          </p:nvPr>
        </p:nvSpPr>
        <p:spPr/>
      </p:sp>
      <p:pic>
        <p:nvPicPr>
          <p:cNvPr id="6" name="Picture 5" descr="kartoo search engine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133351"/>
            <a:ext cx="7315200" cy="3200400"/>
          </a:xfrm>
          <a:prstGeom prst="rect">
            <a:avLst/>
          </a:prstGeom>
          <a:noFill/>
          <a:ln>
            <a:noFill/>
          </a:ln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pPr algn="ctr"/>
            <a:r>
              <a:rPr lang="en-US" sz="4400" i="1" dirty="0">
                <a:solidFill>
                  <a:schemeClr val="bg2">
                    <a:lumMod val="50000"/>
                  </a:schemeClr>
                </a:solidFill>
                <a:hlinkClick r:id="rId3"/>
              </a:rPr>
              <a:t>www.thrall.org/proteus.html</a:t>
            </a:r>
            <a:endParaRPr lang="en-US" i="1" dirty="0"/>
          </a:p>
        </p:txBody>
      </p:sp>
      <p:sp>
        <p:nvSpPr>
          <p:cNvPr id="8" name="Rectangle 7"/>
          <p:cNvSpPr/>
          <p:nvPr/>
        </p:nvSpPr>
        <p:spPr>
          <a:xfrm>
            <a:off x="5029200" y="1992877"/>
            <a:ext cx="3657600" cy="119263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182880" tIns="182880" rIns="182880" bIns="91440" rtlCol="0" anchor="ctr">
            <a:spAutoFit/>
          </a:bodyPr>
          <a:lstStyle>
            <a:extLst/>
          </a:lstStyle>
          <a:p>
            <a:pPr>
              <a:lnSpc>
                <a:spcPct val="85000"/>
              </a:lnSpc>
            </a:pPr>
            <a:r>
              <a:rPr lang="en-US" sz="1400" dirty="0">
                <a:solidFill>
                  <a:schemeClr val="tx1"/>
                </a:solidFill>
              </a:rPr>
              <a:t/>
            </a:r>
            <a:br>
              <a:rPr lang="en-US" sz="1400" dirty="0">
                <a:solidFill>
                  <a:schemeClr val="tx1"/>
                </a:solidFill>
              </a:rPr>
            </a:br>
            <a:r>
              <a:rPr lang="en-US" sz="1400" dirty="0">
                <a:solidFill>
                  <a:schemeClr val="tx1"/>
                </a:solidFill>
              </a:rPr>
              <a:t>Thrall Public Library District of Middletown &amp; Wallkill </a:t>
            </a:r>
            <a:br>
              <a:rPr lang="en-US" sz="1400" dirty="0">
                <a:solidFill>
                  <a:schemeClr val="tx1"/>
                </a:solidFill>
              </a:rPr>
            </a:br>
            <a:r>
              <a:rPr lang="en-US" sz="1400" dirty="0">
                <a:solidFill>
                  <a:schemeClr val="tx1"/>
                </a:solidFill>
              </a:rPr>
              <a:t>11-19 Depot Street, Middletown, New York 10940</a:t>
            </a:r>
            <a:endParaRPr lang="en-US" sz="1400" dirty="0">
              <a:solidFill>
                <a:schemeClr val="tx1"/>
              </a:solidFill>
            </a:endParaRPr>
          </a:p>
        </p:txBody>
      </p:sp>
      <p:pic>
        <p:nvPicPr>
          <p:cNvPr id="5" name="Content Placeholder 3" descr="http://thumbs.xmarks.com/discover/thumbnail/read?cid=DRFT&amp;id=12346419&amp;size=Large">
            <a:hlinkClick r:id="rId3"/>
          </p:cNvPr>
          <p:cNvPicPr>
            <a:picLocks noGrp="1"/>
          </p:cNvPicPr>
          <p:nvPr>
            <p:ph sz="quarter" idx="1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504950"/>
            <a:ext cx="4267200" cy="3276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>
            <a:extLst/>
          </a:lstStyle>
          <a:p>
            <a:r>
              <a:rPr lang="en-US" sz="2400" b="1" i="1" dirty="0">
                <a:solidFill>
                  <a:schemeClr val="accent2">
                    <a:lumMod val="60000"/>
                    <a:lumOff val="40000"/>
                  </a:schemeClr>
                </a:solidFill>
                <a:latin typeface="Bookman Old Style" pitchFamily="18" charset="0"/>
              </a:rPr>
              <a:t>All-in-one search pages provide quick access to many search engines either with simple links or via search boxes</a:t>
            </a:r>
            <a:endParaRPr lang="en-US" sz="2400" b="1" i="1" dirty="0">
              <a:latin typeface="Bookman Old Styl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838200" y="1428750"/>
            <a:ext cx="7892901" cy="2971800"/>
          </a:xfrm>
        </p:spPr>
        <p:txBody>
          <a:bodyPr numCol="2">
            <a:normAutofit fontScale="47500" lnSpcReduction="20000"/>
          </a:bodyPr>
          <a:lstStyle/>
          <a:p>
            <a:pPr fontAlgn="ctr"/>
            <a:endParaRPr lang="en-US" dirty="0" smtClean="0"/>
          </a:p>
          <a:p>
            <a:pPr algn="just"/>
            <a:r>
              <a:rPr lang="en-US" sz="3300" dirty="0"/>
              <a:t>Once the search words (separated by a space and no commas), or word strings (which need to be in quotation) are placed in the search window, a choice of 24 search engines and 5 </a:t>
            </a:r>
            <a:r>
              <a:rPr lang="en-US" sz="3300" dirty="0" err="1"/>
              <a:t>metasearch</a:t>
            </a:r>
            <a:r>
              <a:rPr lang="en-US" sz="3300" dirty="0"/>
              <a:t> engines are then available for a search. </a:t>
            </a:r>
            <a:endParaRPr lang="en-US" sz="3300" dirty="0" smtClean="0"/>
          </a:p>
          <a:p>
            <a:pPr algn="just"/>
            <a:r>
              <a:rPr lang="en-US" sz="3300" dirty="0" smtClean="0"/>
              <a:t>Each </a:t>
            </a:r>
            <a:r>
              <a:rPr lang="en-US" sz="3300" dirty="0"/>
              <a:t>one, however, has </a:t>
            </a:r>
            <a:r>
              <a:rPr lang="en-US" sz="3300" dirty="0" smtClean="0"/>
              <a:t>different  </a:t>
            </a:r>
            <a:r>
              <a:rPr lang="en-US" sz="3300" dirty="0"/>
              <a:t>properties, and varying results may be explored so that, for one's purposes, the best search engines become known and more commonly used. When a search has been done on one search engine, the back button (one alternative being the "go" function on </a:t>
            </a:r>
            <a:r>
              <a:rPr lang="en-US" sz="3300" dirty="0">
                <a:hlinkClick r:id="rId3"/>
              </a:rPr>
              <a:t>Netscape</a:t>
            </a:r>
            <a:r>
              <a:rPr lang="en-US" sz="3300" dirty="0"/>
              <a:t> or </a:t>
            </a:r>
            <a:r>
              <a:rPr lang="en-US" sz="3300" dirty="0">
                <a:hlinkClick r:id="rId4"/>
              </a:rPr>
              <a:t>Mozilla Browsers</a:t>
            </a:r>
            <a:r>
              <a:rPr lang="en-US" sz="3300" dirty="0"/>
              <a:t>, and clicking on "Proteus") is used to return to the </a:t>
            </a:r>
            <a:r>
              <a:rPr lang="en-US" sz="3300" b="1" dirty="0"/>
              <a:t>Proteus Search Platform</a:t>
            </a:r>
            <a:r>
              <a:rPr lang="en-US" sz="3300" dirty="0"/>
              <a:t>, thus permitting the selection of another search engine. </a:t>
            </a:r>
            <a:endParaRPr lang="en-US" sz="3300" dirty="0" smtClean="0"/>
          </a:p>
          <a:p>
            <a:pPr algn="just"/>
            <a:r>
              <a:rPr lang="en-US" sz="3300" dirty="0" smtClean="0"/>
              <a:t>The </a:t>
            </a:r>
            <a:r>
              <a:rPr lang="en-US" sz="3300" dirty="0"/>
              <a:t>search words remain in the search window and need not to be retyped as is the case when accessing search engines separately - without using such a platform.</a:t>
            </a:r>
            <a:endParaRPr lang="en-US" sz="33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</a:rPr>
              <a:t>The Middletown Thrall Library</a:t>
            </a:r>
          </a:p>
        </p:txBody>
      </p:sp>
      <p:pic>
        <p:nvPicPr>
          <p:cNvPr id="5" name="Picture Placeholder 4" descr="The Erie Railroad's Middletown Station in 2011, now Thrall Library">
            <a:hlinkClick r:id="rId2" tooltip="&quot;The Erie Railroad's Middletown Station in 2011, now Thrall Library - 1600 x 1063 pixels&quot;"/>
          </p:cNvPr>
          <p:cNvPicPr>
            <a:picLocks noGrp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060" b="16060"/>
          <a:stretch>
            <a:fillRect/>
          </a:stretch>
        </p:blipFill>
        <p:spPr bwMode="auto">
          <a:xfrm>
            <a:off x="1676400" y="57150"/>
            <a:ext cx="7391399" cy="32765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4299949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idescreen Presentation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5000"/>
                <a:satMod val="150000"/>
              </a:schemeClr>
            </a:gs>
            <a:gs pos="35000">
              <a:schemeClr val="phClr">
                <a:shade val="60000"/>
                <a:satMod val="150000"/>
              </a:schemeClr>
            </a:gs>
            <a:gs pos="100000">
              <a:schemeClr val="phClr">
                <a:tint val="97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WidescreenPresentation</Template>
  <TotalTime>0</TotalTime>
  <Words>386</Words>
  <Application>Microsoft Office PowerPoint</Application>
  <PresentationFormat>On-screen Show (16:9)</PresentationFormat>
  <Paragraphs>42</Paragraphs>
  <Slides>10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Widescreen Presentation</vt:lpstr>
      <vt:lpstr>What is a Search Engine</vt:lpstr>
      <vt:lpstr>Widescreen Presentation</vt:lpstr>
      <vt:lpstr>What is Proteus</vt:lpstr>
      <vt:lpstr>What is a Meta Search Engine? </vt:lpstr>
      <vt:lpstr>Why will the same search on different search engines produce different results?</vt:lpstr>
      <vt:lpstr>Example Of Meta Search Engines </vt:lpstr>
      <vt:lpstr>www.thrall.org/proteus.html</vt:lpstr>
      <vt:lpstr>All-in-one search pages provide quick access to many search engines either with simple links or via search boxes</vt:lpstr>
      <vt:lpstr>The Middletown Thrall Library</vt:lpstr>
      <vt:lpstr>Conclusion</vt:lpstr>
    </vt:vector>
  </TitlesOfParts>
  <Manager/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2012-04-03T04:34:27Z</dcterms:created>
  <dcterms:modified xsi:type="dcterms:W3CDTF">2012-04-03T05:26:43Z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LCID">
    <vt:i4>1033</vt:i4>
  </property>
  <property fmtid="{D5CDD505-2E9C-101B-9397-08002B2CF9AE}" pid="3" name="_Version">
    <vt:lpwstr>12.0.4518</vt:lpwstr>
  </property>
</Properties>
</file>